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66" r:id="rId4"/>
    <p:sldId id="267" r:id="rId5"/>
    <p:sldId id="265" r:id="rId6"/>
    <p:sldId id="264" r:id="rId7"/>
    <p:sldId id="262" r:id="rId8"/>
    <p:sldId id="261" r:id="rId9"/>
    <p:sldId id="260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666699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8" autoAdjust="0"/>
    <p:restoredTop sz="58953" autoAdjust="0"/>
  </p:normalViewPr>
  <p:slideViewPr>
    <p:cSldViewPr snapToGrid="0">
      <p:cViewPr varScale="1">
        <p:scale>
          <a:sx n="63" d="100"/>
          <a:sy n="63" d="100"/>
        </p:scale>
        <p:origin x="2064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>
        <p:scale>
          <a:sx n="140" d="100"/>
          <a:sy n="140" d="100"/>
        </p:scale>
        <p:origin x="2694" y="-13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E73CC514-5BDA-463F-8EF7-E2391181B17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2F4B6DB-C902-4CAF-9BDE-74F4949D30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F0732-BA91-4D0A-8D70-B456B1776B68}" type="datetimeFigureOut">
              <a:rPr lang="fr-FR" smtClean="0"/>
              <a:t>24/05/2018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7302139-167C-448F-9A6F-B87B381FC1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C0AA38F-ECE3-4233-97AE-18CD082ABE3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962552-7FCF-42A0-835A-72C2C8FF54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3476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E906D-F0A5-430C-84CA-97565F99DF5D}" type="datetimeFigureOut">
              <a:rPr lang="fr-FR" smtClean="0"/>
              <a:t>24/05/2018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2D09E9-03EF-4DAC-88B1-1E2B17D8CA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244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09E9-03EF-4DAC-88B1-1E2B17D8CA8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6920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09E9-03EF-4DAC-88B1-1E2B17D8CA81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5534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09E9-03EF-4DAC-88B1-1E2B17D8CA81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740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09E9-03EF-4DAC-88B1-1E2B17D8CA81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49720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00100" y="1227138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09E9-03EF-4DAC-88B1-1E2B17D8CA81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8603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09E9-03EF-4DAC-88B1-1E2B17D8CA81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2484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09E9-03EF-4DAC-88B1-1E2B17D8CA81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8220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09E9-03EF-4DAC-88B1-1E2B17D8CA81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38783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09E9-03EF-4DAC-88B1-1E2B17D8CA81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2466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8B8C2461-9590-4C8B-8456-E95C0A979C3B}"/>
              </a:ext>
            </a:extLst>
          </p:cNvPr>
          <p:cNvSpPr/>
          <p:nvPr userDrawn="1"/>
        </p:nvSpPr>
        <p:spPr>
          <a:xfrm>
            <a:off x="8381393" y="0"/>
            <a:ext cx="3810607" cy="6858000"/>
          </a:xfrm>
          <a:prstGeom prst="rect">
            <a:avLst/>
          </a:prstGeom>
          <a:solidFill>
            <a:srgbClr val="66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algn="ctr"/>
            <a:r>
              <a:rPr lang="fr-FR" dirty="0">
                <a:latin typeface="Gulim" panose="020B0600000101010101" pitchFamily="34" charset="-127"/>
                <a:ea typeface="Gulim" panose="020B0600000101010101" pitchFamily="34" charset="-127"/>
              </a:rPr>
              <a:t>PARIS June7-8, 2018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dirty="0">
                <a:latin typeface="Gulim" panose="020B0600000101010101" pitchFamily="34" charset="-127"/>
                <a:ea typeface="Gulim" panose="020B0600000101010101" pitchFamily="34" charset="-127"/>
              </a:rPr>
              <a:t>The Next Tech Law Revolution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98E6F725-DDD1-416C-8D65-F1889D859C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81393" cy="68580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DB39F2CB-ECB6-4AF9-B688-1DFA89A55F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2" t="15658" r="14809" b="15597"/>
          <a:stretch/>
        </p:blipFill>
        <p:spPr>
          <a:xfrm>
            <a:off x="9337041" y="496957"/>
            <a:ext cx="1767840" cy="1717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71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DD767C-32B7-4D47-A118-C9A787058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4656"/>
            <a:ext cx="10515600" cy="803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="1">
                <a:solidFill>
                  <a:srgbClr val="666699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</a:lstStyle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B7A821-7624-4968-A5C4-3F51914C51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00734" y="6356350"/>
            <a:ext cx="2380665" cy="365125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rgbClr val="666699"/>
                </a:solidFill>
              </a:defRPr>
            </a:lvl1pPr>
          </a:lstStyle>
          <a:p>
            <a:r>
              <a:rPr lang="fr-FR"/>
              <a:t>Paris 2018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C76224-EBCD-43F7-8602-C1069E32F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050">
                <a:solidFill>
                  <a:srgbClr val="666699"/>
                </a:solidFill>
              </a:defRPr>
            </a:lvl1pPr>
          </a:lstStyle>
          <a:p>
            <a:r>
              <a:rPr lang="fr-FR"/>
              <a:t>I The Next Tech Law Revolution I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4D880E-5426-45B1-8058-ACAAC187E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50">
                <a:solidFill>
                  <a:srgbClr val="666699"/>
                </a:solidFill>
              </a:defRPr>
            </a:lvl1pPr>
          </a:lstStyle>
          <a:p>
            <a:fld id="{DE8468DB-4243-4B31-BCEA-CCDEAA782BAE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D4F80D84-9EF7-4C85-B5D7-835A50BAABD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26" t="14635" r="13608" b="13057"/>
          <a:stretch/>
        </p:blipFill>
        <p:spPr>
          <a:xfrm>
            <a:off x="838200" y="6356350"/>
            <a:ext cx="362535" cy="365125"/>
          </a:xfrm>
          <a:prstGeom prst="rect">
            <a:avLst/>
          </a:prstGeom>
        </p:spPr>
      </p:pic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A703916A-F768-4D28-91A8-F0135E5EDD5B}"/>
              </a:ext>
            </a:extLst>
          </p:cNvPr>
          <p:cNvCxnSpPr/>
          <p:nvPr userDrawn="1"/>
        </p:nvCxnSpPr>
        <p:spPr>
          <a:xfrm>
            <a:off x="838200" y="1209040"/>
            <a:ext cx="10515600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7144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EDF0EDDA-9F4A-4589-B45A-AE0B3BC4AE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00734" y="6356350"/>
            <a:ext cx="238066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99"/>
                </a:solidFill>
              </a:defRPr>
            </a:lvl1pPr>
          </a:lstStyle>
          <a:p>
            <a:r>
              <a:rPr lang="fr-FR"/>
              <a:t>Paris 2018</a:t>
            </a:r>
            <a:endParaRPr lang="fr-FR" dirty="0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0E5E989F-C848-4F0D-963E-CE702323A4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99"/>
                </a:solidFill>
              </a:defRPr>
            </a:lvl1pPr>
          </a:lstStyle>
          <a:p>
            <a:r>
              <a:rPr lang="fr-FR" dirty="0"/>
              <a:t>I The Next Tech Law Revolution I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33EF2618-E41B-41BA-900F-FD34C99178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99"/>
                </a:solidFill>
              </a:defRPr>
            </a:lvl1pPr>
          </a:lstStyle>
          <a:p>
            <a:fld id="{DE8468DB-4243-4B31-BCEA-CCDEAA782BAE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6D6ECAED-E3E7-482E-ACFD-C7B6303F21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26" t="14635" r="13608" b="13057"/>
          <a:stretch/>
        </p:blipFill>
        <p:spPr>
          <a:xfrm>
            <a:off x="838200" y="6356350"/>
            <a:ext cx="362535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480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9C2025A9-8786-4E7A-8BB9-4C64F53DBEA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8392160" y="4368799"/>
            <a:ext cx="3799840" cy="1442916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marL="0" indent="0" algn="ctr">
              <a:buNone/>
            </a:pPr>
            <a:r>
              <a:rPr lang="fr-FR" sz="2000" b="1" dirty="0">
                <a:solidFill>
                  <a:srgbClr val="00B0F0"/>
                </a:solidFill>
                <a:latin typeface="Gulim" panose="020B0600000101010101" pitchFamily="34" charset="-127"/>
                <a:ea typeface="Gulim" panose="020B0600000101010101" pitchFamily="34" charset="-127"/>
                <a:cs typeface="Arial" panose="020B0604020202020204" pitchFamily="34" charset="0"/>
              </a:rPr>
              <a:t>Adrian Sim</a:t>
            </a:r>
          </a:p>
          <a:p>
            <a:pPr marL="0" indent="0" algn="ctr">
              <a:buNone/>
            </a:pPr>
            <a:r>
              <a:rPr lang="en-US" sz="1600" dirty="0">
                <a:solidFill>
                  <a:srgbClr val="00B0F0"/>
                </a:solidFill>
              </a:rPr>
              <a:t>Partner, Commercial Technology </a:t>
            </a:r>
          </a:p>
          <a:p>
            <a:pPr marL="0" indent="0" algn="ctr">
              <a:buNone/>
            </a:pPr>
            <a:r>
              <a:rPr lang="en-US" sz="1600" dirty="0">
                <a:solidFill>
                  <a:srgbClr val="00B0F0"/>
                </a:solidFill>
              </a:rPr>
              <a:t>Bristows LLP</a:t>
            </a:r>
            <a:endParaRPr lang="fr-FR" sz="2000" b="1" dirty="0">
              <a:solidFill>
                <a:srgbClr val="00B0F0"/>
              </a:solidFill>
              <a:latin typeface="Gulim" panose="020B0600000101010101" pitchFamily="34" charset="-127"/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343" y="6101862"/>
            <a:ext cx="2529975" cy="337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542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6B1D48-3B31-4246-98E3-AEB95AFBB92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1" y="1825625"/>
            <a:ext cx="4648200" cy="435133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fr-FR" sz="2000" b="1" u="sng" dirty="0">
                <a:latin typeface="Gulim" panose="020B0600000101010101" pitchFamily="34" charset="-127"/>
                <a:ea typeface="Gulim" panose="020B0600000101010101" pitchFamily="34" charset="-127"/>
              </a:rPr>
              <a:t>AGENDA</a:t>
            </a:r>
          </a:p>
          <a:p>
            <a:pPr marL="457200" indent="-457200">
              <a:buAutoNum type="arabicPeriod"/>
            </a:pP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Regulatory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changes – </a:t>
            </a:r>
            <a:b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</a:b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E-commerce in the DSM</a:t>
            </a:r>
          </a:p>
          <a:p>
            <a:pPr marL="457200" indent="-457200">
              <a:buAutoNum type="arabicPeriod"/>
            </a:pPr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457200" indent="-457200">
              <a:buAutoNum type="arabicPeriod"/>
            </a:pP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Digital Transformation</a:t>
            </a:r>
          </a:p>
          <a:p>
            <a:pPr marL="457200" indent="-457200">
              <a:buAutoNum type="arabicPeriod"/>
            </a:pPr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457200" indent="-457200">
              <a:buAutoNum type="arabicPeriod"/>
            </a:pP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Key commercial and </a:t>
            </a:r>
            <a:r>
              <a:rPr lang="fr-FR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legal</a:t>
            </a:r>
            <a:r>
              <a:rPr lang="fr-FR" sz="2000" dirty="0">
                <a:latin typeface="Gulim" panose="020B0600000101010101" pitchFamily="34" charset="-127"/>
                <a:ea typeface="Gulim" panose="020B0600000101010101" pitchFamily="34" charset="-127"/>
              </a:rPr>
              <a:t> issues in digital transformation deals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205861-FA81-4E5D-9101-3ED3328E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Paris 2018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0F0FF4-F08B-4162-9F70-FB5DB2A6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 The Next Tech Law Revolution I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CDF495-2F3E-4767-B6B9-0C96EB1E7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1599F9A1-B5E4-4203-9043-B395AA18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E-commerce and Digital Transformation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1" y="1416945"/>
            <a:ext cx="5867398" cy="4359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196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E-commerce in the DSM – Recent Regulatory Developments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Paris 2018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 The Next Tech Law Revolution I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6" name="TextBox 5"/>
          <p:cNvSpPr txBox="1"/>
          <p:nvPr/>
        </p:nvSpPr>
        <p:spPr>
          <a:xfrm>
            <a:off x="838200" y="1288473"/>
            <a:ext cx="10515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Unjustified Geo-Blocking Regulations (2018/302)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dirty="0"/>
              <a:t>“Shop like a local” principle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dirty="0"/>
              <a:t>Geo-blocking v Geo-discrimination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dirty="0"/>
              <a:t>Major exclusions: services featuring copyright works (e.g. music streaming, e-books, software), financial services, audio-visual, transport, healthcare.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dirty="0"/>
              <a:t>Practical impact and new business models?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dirty="0"/>
              <a:t>Post-</a:t>
            </a:r>
            <a:r>
              <a:rPr lang="en-GB" dirty="0" err="1"/>
              <a:t>Brexit</a:t>
            </a:r>
            <a:r>
              <a:rPr lang="en-GB" dirty="0"/>
              <a:t> scenario</a:t>
            </a:r>
          </a:p>
          <a:p>
            <a:pPr lvl="1"/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Online Portability Regulations (2017/1128)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dirty="0"/>
              <a:t>Online content services contracted at home now accessible throughout the EU</a:t>
            </a:r>
          </a:p>
          <a:p>
            <a:pPr marL="342900" indent="-34290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414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E-commerce in the DSM – Future regulatory changes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Paris 2018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 The Next Tech Law Revolution I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6" name="TextBox 5"/>
          <p:cNvSpPr txBox="1"/>
          <p:nvPr/>
        </p:nvSpPr>
        <p:spPr>
          <a:xfrm>
            <a:off x="838200" y="1288473"/>
            <a:ext cx="10515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Directive for Contracts for Sale of Goods (2015/0288 (COD))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dirty="0"/>
              <a:t>One set of rules for online and distance (but now also on-premises)</a:t>
            </a:r>
          </a:p>
          <a:p>
            <a:pPr lvl="1"/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Directive for Contracts for Supply of Digital Content (2015/0287 (COD))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dirty="0"/>
              <a:t>Also applies regardless of method of “sale” (noting applies to non-monetary consideration, e.g. personal data exchange).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dirty="0"/>
              <a:t>Applies to both “sale” (perpetual licence) and digital content supplied under a limited licence.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Commission Proposal for Intermediation Services Regulation (2018/0112 (COD))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dirty="0"/>
              <a:t>Regulating </a:t>
            </a:r>
            <a:r>
              <a:rPr lang="en-GB" dirty="0" err="1"/>
              <a:t>B2B</a:t>
            </a:r>
            <a:r>
              <a:rPr lang="en-GB" dirty="0"/>
              <a:t> “online intermediation services” which will include e-commerce platforms, search engines, app stores, social media for business, price comparison tools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dirty="0"/>
              <a:t>Increased transparency, more effective dispute resolution, and enhanced monitoring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dirty="0"/>
              <a:t>Role of the EU Observatory of the Online Platform Economy</a:t>
            </a:r>
          </a:p>
        </p:txBody>
      </p:sp>
    </p:spTree>
    <p:extLst>
      <p:ext uri="{BB962C8B-B14F-4D97-AF65-F5344CB8AC3E}">
        <p14:creationId xmlns:p14="http://schemas.microsoft.com/office/powerpoint/2010/main" val="1006796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Digital transformation of your E-commerce technology stack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Paris 2018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 The Next Tech Law Revolution I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5</a:t>
            </a:fld>
            <a:endParaRPr lang="fr-FR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2761113" y="3673900"/>
            <a:ext cx="416363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404853" y="2852632"/>
            <a:ext cx="5637" cy="16259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1449284" y="3385868"/>
            <a:ext cx="1311829" cy="576064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End user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200235" y="3385868"/>
            <a:ext cx="1311829" cy="576064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POS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3856141" y="5618116"/>
            <a:ext cx="3494871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44" idx="2"/>
          </p:cNvCxnSpPr>
          <p:nvPr/>
        </p:nvCxnSpPr>
        <p:spPr>
          <a:xfrm flipV="1">
            <a:off x="3856149" y="3961932"/>
            <a:ext cx="1" cy="1656184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4512064" y="3684184"/>
            <a:ext cx="416363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4951186" y="3385868"/>
            <a:ext cx="1311829" cy="576064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Payment Processing</a:t>
            </a:r>
          </a:p>
        </p:txBody>
      </p:sp>
      <p:sp>
        <p:nvSpPr>
          <p:cNvPr id="49" name="Rectangle 48"/>
          <p:cNvSpPr/>
          <p:nvPr/>
        </p:nvSpPr>
        <p:spPr>
          <a:xfrm>
            <a:off x="4945209" y="2574884"/>
            <a:ext cx="1311829" cy="576064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Delivery tracking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945209" y="4190512"/>
            <a:ext cx="1311829" cy="576064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Security verification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4720245" y="2862916"/>
            <a:ext cx="22496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4720245" y="2852632"/>
            <a:ext cx="0" cy="8212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4720245" y="3684184"/>
            <a:ext cx="0" cy="8212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4710327" y="4496133"/>
            <a:ext cx="2268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2105198" y="2862916"/>
            <a:ext cx="2615047" cy="0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2104631" y="2852632"/>
            <a:ext cx="1129" cy="50619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6721992" y="2574884"/>
            <a:ext cx="1311829" cy="576064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CRM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721992" y="3384015"/>
            <a:ext cx="1311829" cy="576064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CMS</a:t>
            </a:r>
          </a:p>
        </p:txBody>
      </p:sp>
      <p:cxnSp>
        <p:nvCxnSpPr>
          <p:cNvPr id="59" name="Straight Arrow Connector 58"/>
          <p:cNvCxnSpPr>
            <a:stCxn id="48" idx="2"/>
            <a:endCxn id="50" idx="0"/>
          </p:cNvCxnSpPr>
          <p:nvPr/>
        </p:nvCxnSpPr>
        <p:spPr>
          <a:xfrm flipH="1">
            <a:off x="5601124" y="3961932"/>
            <a:ext cx="5977" cy="22858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818196" y="2017716"/>
            <a:ext cx="353589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63" idx="0"/>
          </p:cNvCxnSpPr>
          <p:nvPr/>
        </p:nvCxnSpPr>
        <p:spPr>
          <a:xfrm flipH="1" flipV="1">
            <a:off x="7348304" y="2017716"/>
            <a:ext cx="4501" cy="334098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6721991" y="4176097"/>
            <a:ext cx="1311829" cy="576064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ERP</a:t>
            </a:r>
          </a:p>
        </p:txBody>
      </p:sp>
      <p:sp>
        <p:nvSpPr>
          <p:cNvPr id="63" name="Rectangle 62"/>
          <p:cNvSpPr/>
          <p:nvPr/>
        </p:nvSpPr>
        <p:spPr>
          <a:xfrm>
            <a:off x="6533444" y="2351814"/>
            <a:ext cx="1638722" cy="2556000"/>
          </a:xfrm>
          <a:prstGeom prst="rect">
            <a:avLst/>
          </a:prstGeom>
          <a:noFill/>
          <a:ln>
            <a:solidFill>
              <a:schemeClr val="dk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8485127" y="3007342"/>
            <a:ext cx="1311829" cy="576064"/>
          </a:xfrm>
          <a:prstGeom prst="rect">
            <a:avLst/>
          </a:prstGeom>
          <a:ln w="190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SaaS</a:t>
            </a:r>
          </a:p>
        </p:txBody>
      </p:sp>
      <p:cxnSp>
        <p:nvCxnSpPr>
          <p:cNvPr id="65" name="Straight Arrow Connector 64"/>
          <p:cNvCxnSpPr>
            <a:stCxn id="49" idx="3"/>
            <a:endCxn id="57" idx="1"/>
          </p:cNvCxnSpPr>
          <p:nvPr/>
        </p:nvCxnSpPr>
        <p:spPr>
          <a:xfrm>
            <a:off x="6257038" y="2862916"/>
            <a:ext cx="46495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48" idx="3"/>
            <a:endCxn id="58" idx="1"/>
          </p:cNvCxnSpPr>
          <p:nvPr/>
        </p:nvCxnSpPr>
        <p:spPr>
          <a:xfrm flipV="1">
            <a:off x="6263015" y="3672047"/>
            <a:ext cx="458977" cy="185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50" idx="3"/>
            <a:endCxn id="62" idx="1"/>
          </p:cNvCxnSpPr>
          <p:nvPr/>
        </p:nvCxnSpPr>
        <p:spPr>
          <a:xfrm flipV="1">
            <a:off x="6257038" y="4464129"/>
            <a:ext cx="464953" cy="144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3818196" y="2006804"/>
            <a:ext cx="1957" cy="1362306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7374320" y="4968179"/>
            <a:ext cx="3585" cy="635522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8290044" y="2862916"/>
            <a:ext cx="2432" cy="150068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8010512" y="4363598"/>
            <a:ext cx="48779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58" idx="3"/>
          </p:cNvCxnSpPr>
          <p:nvPr/>
        </p:nvCxnSpPr>
        <p:spPr>
          <a:xfrm>
            <a:off x="8033821" y="3672047"/>
            <a:ext cx="25622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8033820" y="2862916"/>
            <a:ext cx="2562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57" idx="2"/>
            <a:endCxn id="58" idx="0"/>
          </p:cNvCxnSpPr>
          <p:nvPr/>
        </p:nvCxnSpPr>
        <p:spPr>
          <a:xfrm>
            <a:off x="7377907" y="3150948"/>
            <a:ext cx="0" cy="233067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58" idx="2"/>
          </p:cNvCxnSpPr>
          <p:nvPr/>
        </p:nvCxnSpPr>
        <p:spPr>
          <a:xfrm>
            <a:off x="7377907" y="3960079"/>
            <a:ext cx="3175" cy="216018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76" name="Group 75"/>
          <p:cNvGrpSpPr/>
          <p:nvPr/>
        </p:nvGrpSpPr>
        <p:grpSpPr>
          <a:xfrm>
            <a:off x="3033459" y="1322193"/>
            <a:ext cx="7156949" cy="4522425"/>
            <a:chOff x="1845843" y="1271528"/>
            <a:chExt cx="7156949" cy="4522425"/>
          </a:xfrm>
        </p:grpSpPr>
        <p:sp>
          <p:nvSpPr>
            <p:cNvPr id="77" name="Rectangle 76"/>
            <p:cNvSpPr/>
            <p:nvPr/>
          </p:nvSpPr>
          <p:spPr>
            <a:xfrm>
              <a:off x="7310687" y="3750701"/>
              <a:ext cx="1311829" cy="576064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PaaS</a:t>
              </a: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7310685" y="4326765"/>
              <a:ext cx="1311829" cy="576064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IaaS</a:t>
              </a: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7102427" y="1271528"/>
              <a:ext cx="1900365" cy="547919"/>
            </a:xfrm>
            <a:prstGeom prst="rect">
              <a:avLst/>
            </a:prstGeom>
            <a:ln w="190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GB" dirty="0">
                  <a:solidFill>
                    <a:srgbClr val="FF0000"/>
                  </a:solidFill>
                </a:rPr>
                <a:t>“Back end stack”</a:t>
              </a: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845843" y="1761505"/>
              <a:ext cx="7084942" cy="4032448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7297510" y="2395511"/>
              <a:ext cx="1311829" cy="576064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API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7083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Digital transformation: Integration Risk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Paris 2018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 The Next Tech Law Revolution I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6" name="TextBox 5"/>
          <p:cNvSpPr txBox="1"/>
          <p:nvPr/>
        </p:nvSpPr>
        <p:spPr>
          <a:xfrm>
            <a:off x="838200" y="1354667"/>
            <a:ext cx="105156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Biggest risk – integration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/>
              <a:t>Technical – solution does not work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/>
              <a:t>Financial – cost impact of doing the work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/>
              <a:t>Contractual – who is liable / finger pointing</a:t>
            </a:r>
          </a:p>
          <a:p>
            <a:pPr marL="285750" lvl="2" indent="-285750" fontAlgn="base">
              <a:spcBef>
                <a:spcPts val="0"/>
              </a:spcBef>
              <a:spcAft>
                <a:spcPts val="1200"/>
              </a:spcAft>
              <a:buClr>
                <a:srgbClr val="462F30"/>
              </a:buClr>
              <a:buSzPct val="110000"/>
              <a:buFont typeface="Arial" pitchFamily="34" charset="0"/>
              <a:buChar char="•"/>
            </a:pPr>
            <a:endParaRPr lang="en-GB" dirty="0"/>
          </a:p>
          <a:p>
            <a:pPr marL="285750" lvl="2" indent="-285750" fontAlgn="base">
              <a:spcBef>
                <a:spcPts val="0"/>
              </a:spcBef>
              <a:spcAft>
                <a:spcPts val="1200"/>
              </a:spcAft>
              <a:buClr>
                <a:srgbClr val="462F30"/>
              </a:buClr>
              <a:buSzPct val="110000"/>
              <a:buFont typeface="Arial" pitchFamily="34" charset="0"/>
              <a:buChar char="•"/>
            </a:pPr>
            <a:r>
              <a:rPr lang="en-GB" dirty="0"/>
              <a:t>Who is bearing the contractual risk: client, prime / integrator, all suppliers?</a:t>
            </a:r>
          </a:p>
          <a:p>
            <a:pPr marL="717550" lvl="3" indent="-358775">
              <a:spcAft>
                <a:spcPts val="600"/>
              </a:spcAft>
              <a:buSzPct val="110000"/>
              <a:buFont typeface="Wingdings" panose="05000000000000000000" pitchFamily="2" charset="2"/>
              <a:buChar char="Ø"/>
            </a:pPr>
            <a:r>
              <a:rPr lang="en-GB" dirty="0"/>
              <a:t>More </a:t>
            </a:r>
            <a:r>
              <a:rPr lang="en-GB" dirty="0" err="1"/>
              <a:t>OLAs</a:t>
            </a:r>
            <a:r>
              <a:rPr lang="en-GB" dirty="0"/>
              <a:t>, Collaboration Agreements, Cooperation Schedules, Management Responsibilities</a:t>
            </a:r>
          </a:p>
          <a:p>
            <a:pPr marL="717550" lvl="3" indent="-358775">
              <a:spcAft>
                <a:spcPts val="1200"/>
              </a:spcAft>
              <a:buSzPct val="110000"/>
              <a:buFont typeface="Wingdings" panose="05000000000000000000" pitchFamily="2" charset="2"/>
              <a:buChar char="Ø"/>
            </a:pPr>
            <a:r>
              <a:rPr lang="en-GB" dirty="0"/>
              <a:t>Dealing with cloud solutions </a:t>
            </a:r>
          </a:p>
          <a:p>
            <a:pPr marL="0" lvl="2" fontAlgn="base">
              <a:spcBef>
                <a:spcPts val="0"/>
              </a:spcBef>
              <a:spcAft>
                <a:spcPts val="600"/>
              </a:spcAft>
              <a:buClr>
                <a:srgbClr val="462F30"/>
              </a:buClr>
              <a:buSzPct val="110000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Legacy components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/>
              <a:t>Cautionary tale – </a:t>
            </a:r>
            <a:r>
              <a:rPr lang="en-GB" i="1" dirty="0"/>
              <a:t>SAP v Diageo </a:t>
            </a:r>
          </a:p>
          <a:p>
            <a:pPr marL="285750" lvl="2" indent="-285750" fontAlgn="base">
              <a:spcBef>
                <a:spcPts val="0"/>
              </a:spcBef>
              <a:spcAft>
                <a:spcPts val="600"/>
              </a:spcAft>
              <a:buClr>
                <a:srgbClr val="462F30"/>
              </a:buClr>
              <a:buSzPct val="110000"/>
              <a:buFont typeface="Arial" pitchFamily="34" charset="0"/>
              <a:buChar char="•"/>
            </a:pPr>
            <a:endParaRPr lang="en-GB" dirty="0"/>
          </a:p>
          <a:p>
            <a:pPr marL="742950" lvl="1" indent="-285750">
              <a:buFontTx/>
              <a:buChar char="-"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0010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Legal and Commercial Issues: Agile (customer’s view)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Paris 2018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 The Next Tech Law Revolution I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7</a:t>
            </a:fld>
            <a:endParaRPr lang="fr-F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164152"/>
              </p:ext>
            </p:extLst>
          </p:nvPr>
        </p:nvGraphicFramePr>
        <p:xfrm>
          <a:off x="838200" y="1407672"/>
          <a:ext cx="10515600" cy="4261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428398834"/>
                    </a:ext>
                  </a:extLst>
                </a:gridCol>
              </a:tblGrid>
              <a:tr h="89688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FEATURE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RISK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MITIGATION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96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/>
                        <a:t>Flexibility, shifting scope, scope creep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No</a:t>
                      </a:r>
                      <a:r>
                        <a:rPr lang="en-GB" baseline="0" dirty="0"/>
                        <a:t> certainty of cost (effective </a:t>
                      </a:r>
                      <a:r>
                        <a:rPr lang="en-GB" baseline="0" dirty="0" err="1"/>
                        <a:t>T&amp;M</a:t>
                      </a:r>
                      <a:r>
                        <a:rPr lang="en-GB" baseline="0" dirty="0"/>
                        <a:t>?), lack of documentation, confusion over IP ownership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Set</a:t>
                      </a:r>
                      <a:r>
                        <a:rPr lang="en-GB" baseline="0" dirty="0"/>
                        <a:t> # of sprints, MVP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9614">
                <a:tc>
                  <a:txBody>
                    <a:bodyPr/>
                    <a:lstStyle/>
                    <a:p>
                      <a:r>
                        <a:rPr lang="en-GB" dirty="0"/>
                        <a:t>Collaborative working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Lack</a:t>
                      </a:r>
                      <a:r>
                        <a:rPr lang="en-GB" baseline="0" dirty="0"/>
                        <a:t> </a:t>
                      </a:r>
                      <a:r>
                        <a:rPr lang="en-GB" dirty="0"/>
                        <a:t>of warranties, finger-pointing, hard to prove</a:t>
                      </a:r>
                      <a:r>
                        <a:rPr lang="en-GB" baseline="0" dirty="0"/>
                        <a:t> breach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Focus on quality of</a:t>
                      </a:r>
                      <a:r>
                        <a:rPr lang="en-GB" baseline="0" dirty="0"/>
                        <a:t> personnel, obligations to manage, dependencies and relief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25498">
                <a:tc>
                  <a:txBody>
                    <a:bodyPr/>
                    <a:lstStyle/>
                    <a:p>
                      <a:r>
                        <a:rPr lang="en-GB" dirty="0"/>
                        <a:t>Early, usable</a:t>
                      </a:r>
                      <a:r>
                        <a:rPr lang="en-GB" baseline="0" dirty="0"/>
                        <a:t> functionality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Lack of customer </a:t>
                      </a:r>
                      <a:r>
                        <a:rPr lang="en-GB" baseline="0" dirty="0"/>
                        <a:t>discipline, </a:t>
                      </a:r>
                      <a:r>
                        <a:rPr lang="en-GB" dirty="0"/>
                        <a:t>Management of supplier / governance onerous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Strong governance</a:t>
                      </a:r>
                      <a:r>
                        <a:rPr lang="en-GB" baseline="0" dirty="0"/>
                        <a:t> procedures, advanced warning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6754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Legal and Commercial Issues: When things go wrong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Paris 2018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 The Next Tech Law Revolution I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838200" y="1523999"/>
            <a:ext cx="105156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2" indent="-285750" fontAlgn="base">
              <a:spcBef>
                <a:spcPts val="0"/>
              </a:spcBef>
              <a:spcAft>
                <a:spcPts val="600"/>
              </a:spcAft>
              <a:buClr>
                <a:srgbClr val="462F30"/>
              </a:buClr>
              <a:buSzPct val="110000"/>
              <a:buFont typeface="Arial" pitchFamily="34" charset="0"/>
              <a:buChar char="•"/>
            </a:pPr>
            <a:r>
              <a:rPr lang="en-GB" dirty="0"/>
              <a:t>Incentive mechanisms</a:t>
            </a:r>
          </a:p>
          <a:p>
            <a:pPr marL="742950" lvl="3" indent="-285750" fontAlgn="base">
              <a:spcAft>
                <a:spcPts val="600"/>
              </a:spcAft>
              <a:buClr>
                <a:srgbClr val="462F30"/>
              </a:buClr>
              <a:buSzPct val="110000"/>
              <a:buFont typeface="Wingdings" panose="05000000000000000000" pitchFamily="2" charset="2"/>
              <a:buChar char="Ø"/>
            </a:pPr>
            <a:r>
              <a:rPr lang="en-GB" dirty="0"/>
              <a:t>Liquidated Damages</a:t>
            </a:r>
          </a:p>
          <a:p>
            <a:pPr marL="742950" lvl="3" indent="-285750" fontAlgn="base">
              <a:spcAft>
                <a:spcPts val="600"/>
              </a:spcAft>
              <a:buClr>
                <a:srgbClr val="462F30"/>
              </a:buClr>
              <a:buSzPct val="110000"/>
              <a:buFont typeface="Wingdings" panose="05000000000000000000" pitchFamily="2" charset="2"/>
              <a:buChar char="Ø"/>
            </a:pPr>
            <a:r>
              <a:rPr lang="en-GB" dirty="0"/>
              <a:t>Holdback / Retention</a:t>
            </a:r>
          </a:p>
          <a:p>
            <a:pPr marL="742950" lvl="3" indent="-285750" fontAlgn="base">
              <a:spcAft>
                <a:spcPts val="600"/>
              </a:spcAft>
              <a:buClr>
                <a:srgbClr val="462F30"/>
              </a:buClr>
              <a:buSzPct val="110000"/>
              <a:buFont typeface="Wingdings" panose="05000000000000000000" pitchFamily="2" charset="2"/>
              <a:buChar char="Ø"/>
            </a:pPr>
            <a:r>
              <a:rPr lang="en-GB" dirty="0"/>
              <a:t>Customer Satisfaction Surveys</a:t>
            </a:r>
          </a:p>
          <a:p>
            <a:pPr marL="742950" lvl="3" indent="-285750" fontAlgn="base">
              <a:spcAft>
                <a:spcPts val="600"/>
              </a:spcAft>
              <a:buClr>
                <a:srgbClr val="462F30"/>
              </a:buClr>
              <a:buSzPct val="110000"/>
              <a:buFont typeface="Wingdings" panose="05000000000000000000" pitchFamily="2" charset="2"/>
              <a:buChar char="Ø"/>
            </a:pPr>
            <a:r>
              <a:rPr lang="en-GB" dirty="0"/>
              <a:t>Reference Client</a:t>
            </a:r>
          </a:p>
          <a:p>
            <a:pPr marL="742950" lvl="3" indent="-285750" fontAlgn="base">
              <a:spcAft>
                <a:spcPts val="600"/>
              </a:spcAft>
              <a:buClr>
                <a:srgbClr val="462F30"/>
              </a:buClr>
              <a:buSzPct val="110000"/>
              <a:buFont typeface="Wingdings" panose="05000000000000000000" pitchFamily="2" charset="2"/>
              <a:buChar char="Ø"/>
            </a:pPr>
            <a:endParaRPr lang="en-GB" dirty="0"/>
          </a:p>
          <a:p>
            <a:pPr marL="285750" lvl="2" indent="-285750" fontAlgn="base">
              <a:spcAft>
                <a:spcPts val="600"/>
              </a:spcAft>
              <a:buClr>
                <a:srgbClr val="462F30"/>
              </a:buClr>
              <a:buSzPct val="110000"/>
              <a:buFont typeface="Arial" pitchFamily="34" charset="0"/>
              <a:buChar char="•"/>
            </a:pPr>
            <a:r>
              <a:rPr lang="en-GB" dirty="0"/>
              <a:t>Liability</a:t>
            </a:r>
          </a:p>
          <a:p>
            <a:pPr marL="742950" lvl="3" indent="-285750" fontAlgn="base">
              <a:spcAft>
                <a:spcPts val="600"/>
              </a:spcAft>
              <a:buClr>
                <a:srgbClr val="462F30"/>
              </a:buClr>
              <a:buSzPct val="110000"/>
              <a:buFont typeface="Wingdings" panose="05000000000000000000" pitchFamily="2" charset="2"/>
              <a:buChar char="Ø"/>
            </a:pPr>
            <a:r>
              <a:rPr lang="en-GB" dirty="0"/>
              <a:t>Unlimited liabilities – confidentiality?  </a:t>
            </a:r>
            <a:r>
              <a:rPr lang="en-GB" dirty="0" err="1"/>
              <a:t>IPR</a:t>
            </a:r>
            <a:r>
              <a:rPr lang="en-GB" dirty="0"/>
              <a:t> infringement? Abandonment?</a:t>
            </a:r>
          </a:p>
          <a:p>
            <a:pPr marL="742950" lvl="3" indent="-285750" fontAlgn="base">
              <a:spcAft>
                <a:spcPts val="600"/>
              </a:spcAft>
              <a:buClr>
                <a:srgbClr val="462F30"/>
              </a:buClr>
              <a:buSzPct val="110000"/>
              <a:buFont typeface="Wingdings" panose="05000000000000000000" pitchFamily="2" charset="2"/>
              <a:buChar char="Ø"/>
            </a:pPr>
            <a:r>
              <a:rPr lang="en-GB" dirty="0"/>
              <a:t>Deemed direct losses – costs payable to third party suppliers? Ex-gratia customer payments?  Regulatory fines?  Loss of profit?</a:t>
            </a:r>
          </a:p>
          <a:p>
            <a:pPr marL="742950" lvl="3" indent="-285750" fontAlgn="base">
              <a:spcAft>
                <a:spcPts val="600"/>
              </a:spcAft>
              <a:buClr>
                <a:srgbClr val="462F30"/>
              </a:buClr>
              <a:buSzPct val="110000"/>
              <a:buFont typeface="Wingdings" panose="05000000000000000000" pitchFamily="2" charset="2"/>
              <a:buChar char="Ø"/>
            </a:pPr>
            <a:r>
              <a:rPr lang="en-GB" dirty="0"/>
              <a:t>Caps – 100%, 150%, 200%?  Build, transition or run?  Separate or super caps for property, data / security, personal data?</a:t>
            </a:r>
          </a:p>
          <a:p>
            <a:pPr marL="742950" lvl="3" indent="-285750" fontAlgn="base">
              <a:spcAft>
                <a:spcPts val="600"/>
              </a:spcAft>
              <a:buClr>
                <a:srgbClr val="462F30"/>
              </a:buClr>
              <a:buSzPct val="110000"/>
              <a:buFont typeface="Wingdings" panose="05000000000000000000" pitchFamily="2" charset="2"/>
              <a:buChar char="Ø"/>
            </a:pPr>
            <a:r>
              <a:rPr lang="en-GB" dirty="0"/>
              <a:t>Cyber Insurance </a:t>
            </a:r>
          </a:p>
          <a:p>
            <a:pPr marL="742950" lvl="3" indent="-285750" fontAlgn="base">
              <a:spcAft>
                <a:spcPts val="600"/>
              </a:spcAft>
              <a:buClr>
                <a:srgbClr val="462F30"/>
              </a:buClr>
              <a:buSzPct val="110000"/>
              <a:buFont typeface="Wingdings" panose="05000000000000000000" pitchFamily="2" charset="2"/>
              <a:buChar char="Ø"/>
            </a:pPr>
            <a:endParaRPr lang="en-GB" dirty="0"/>
          </a:p>
          <a:p>
            <a:pPr marL="285750" lvl="2" indent="-285750" fontAlgn="base">
              <a:spcBef>
                <a:spcPts val="0"/>
              </a:spcBef>
              <a:spcAft>
                <a:spcPts val="600"/>
              </a:spcAft>
              <a:buClr>
                <a:srgbClr val="462F30"/>
              </a:buClr>
              <a:buSzPct val="110000"/>
              <a:buFont typeface="Arial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0062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Legal and Commercial Issues: GDPR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Paris 2018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 The Next Tech Law Revolution I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838200" y="1523999"/>
            <a:ext cx="10515600" cy="497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2" indent="-285750" fontAlgn="base">
              <a:spcBef>
                <a:spcPts val="0"/>
              </a:spcBef>
              <a:spcAft>
                <a:spcPts val="600"/>
              </a:spcAft>
              <a:buClr>
                <a:srgbClr val="462F30"/>
              </a:buClr>
              <a:buSzPct val="110000"/>
              <a:buFont typeface="Arial" pitchFamily="34" charset="0"/>
              <a:buChar char="•"/>
            </a:pPr>
            <a:r>
              <a:rPr lang="en-GB" dirty="0"/>
              <a:t>Re-negotiation or new provisions – different approach?</a:t>
            </a:r>
          </a:p>
          <a:p>
            <a:pPr marL="285750" lvl="2" indent="-285750" fontAlgn="base">
              <a:spcBef>
                <a:spcPts val="0"/>
              </a:spcBef>
              <a:spcAft>
                <a:spcPts val="600"/>
              </a:spcAft>
              <a:buClr>
                <a:srgbClr val="462F30"/>
              </a:buClr>
              <a:buSzPct val="110000"/>
              <a:buFont typeface="Arial" pitchFamily="34" charset="0"/>
              <a:buChar char="•"/>
            </a:pPr>
            <a:endParaRPr lang="en-GB" dirty="0"/>
          </a:p>
          <a:p>
            <a:pPr marL="285750" lvl="2" indent="-285750" fontAlgn="base">
              <a:spcBef>
                <a:spcPts val="0"/>
              </a:spcBef>
              <a:spcAft>
                <a:spcPts val="600"/>
              </a:spcAft>
              <a:buClr>
                <a:srgbClr val="462F30"/>
              </a:buClr>
              <a:buSzPct val="110000"/>
              <a:buFont typeface="Arial" pitchFamily="34" charset="0"/>
              <a:buChar char="•"/>
            </a:pPr>
            <a:r>
              <a:rPr lang="en-GB" dirty="0"/>
              <a:t>DP Indemnity</a:t>
            </a:r>
          </a:p>
          <a:p>
            <a:pPr marL="742950" lvl="3" indent="-285750" fontAlgn="base">
              <a:spcAft>
                <a:spcPts val="600"/>
              </a:spcAft>
              <a:buClr>
                <a:srgbClr val="462F30"/>
              </a:buClr>
              <a:buSzPct val="110000"/>
              <a:buFont typeface="Wingdings" panose="05000000000000000000" pitchFamily="2" charset="2"/>
              <a:buChar char="Ø"/>
            </a:pPr>
            <a:r>
              <a:rPr lang="en-GB" dirty="0"/>
              <a:t>Reciprocal</a:t>
            </a:r>
          </a:p>
          <a:p>
            <a:pPr marL="742950" lvl="3" indent="-285750" fontAlgn="base">
              <a:spcAft>
                <a:spcPts val="600"/>
              </a:spcAft>
              <a:buClr>
                <a:srgbClr val="462F30"/>
              </a:buClr>
              <a:buSzPct val="110000"/>
              <a:buFont typeface="Wingdings" panose="05000000000000000000" pitchFamily="2" charset="2"/>
              <a:buChar char="Ø"/>
            </a:pPr>
            <a:r>
              <a:rPr lang="en-GB" dirty="0"/>
              <a:t>Third party (data subject) claims v regulatory fines v all losses</a:t>
            </a:r>
          </a:p>
          <a:p>
            <a:pPr marL="742950" lvl="3" indent="-285750" fontAlgn="base">
              <a:spcAft>
                <a:spcPts val="600"/>
              </a:spcAft>
              <a:buClr>
                <a:srgbClr val="462F30"/>
              </a:buClr>
              <a:buSzPct val="110000"/>
              <a:buFont typeface="Wingdings" panose="05000000000000000000" pitchFamily="2" charset="2"/>
              <a:buChar char="Ø"/>
            </a:pPr>
            <a:r>
              <a:rPr lang="en-GB" dirty="0"/>
              <a:t>Conduct of claim</a:t>
            </a:r>
          </a:p>
          <a:p>
            <a:pPr marL="742950" lvl="3" indent="-285750" fontAlgn="base">
              <a:spcAft>
                <a:spcPts val="600"/>
              </a:spcAft>
              <a:buClr>
                <a:srgbClr val="462F30"/>
              </a:buClr>
              <a:buSzPct val="110000"/>
              <a:buFont typeface="Wingdings" panose="05000000000000000000" pitchFamily="2" charset="2"/>
              <a:buChar char="Ø"/>
            </a:pPr>
            <a:endParaRPr lang="en-GB" dirty="0"/>
          </a:p>
          <a:p>
            <a:pPr marL="285750" lvl="2" indent="-285750" fontAlgn="base">
              <a:spcBef>
                <a:spcPts val="0"/>
              </a:spcBef>
              <a:spcAft>
                <a:spcPts val="600"/>
              </a:spcAft>
              <a:buClr>
                <a:srgbClr val="462F30"/>
              </a:buClr>
              <a:buSzPct val="110000"/>
              <a:buFont typeface="Arial" pitchFamily="34" charset="0"/>
              <a:buChar char="•"/>
            </a:pPr>
            <a:r>
              <a:rPr lang="en-GB" dirty="0"/>
              <a:t>Liability </a:t>
            </a:r>
          </a:p>
          <a:p>
            <a:pPr marL="742950" lvl="3" indent="-285750" fontAlgn="base">
              <a:spcAft>
                <a:spcPts val="600"/>
              </a:spcAft>
              <a:buClr>
                <a:srgbClr val="462F30"/>
              </a:buClr>
              <a:buSzPct val="110000"/>
              <a:buFont typeface="Wingdings" panose="05000000000000000000" pitchFamily="2" charset="2"/>
              <a:buChar char="Ø"/>
            </a:pPr>
            <a:r>
              <a:rPr lang="en-GB" dirty="0"/>
              <a:t>Unlimited – still normal?</a:t>
            </a:r>
          </a:p>
          <a:p>
            <a:pPr marL="742950" lvl="3" indent="-285750" fontAlgn="base">
              <a:spcAft>
                <a:spcPts val="600"/>
              </a:spcAft>
              <a:buClr>
                <a:srgbClr val="462F30"/>
              </a:buClr>
              <a:buSzPct val="110000"/>
              <a:buFont typeface="Wingdings" panose="05000000000000000000" pitchFamily="2" charset="2"/>
              <a:buChar char="Ø"/>
            </a:pPr>
            <a:r>
              <a:rPr lang="en-GB" dirty="0"/>
              <a:t>Super cap v separate cap</a:t>
            </a:r>
          </a:p>
          <a:p>
            <a:pPr marL="742950" lvl="3" indent="-285750" fontAlgn="base">
              <a:spcAft>
                <a:spcPts val="600"/>
              </a:spcAft>
              <a:buClr>
                <a:srgbClr val="462F30"/>
              </a:buClr>
              <a:buSzPct val="110000"/>
              <a:buFont typeface="Wingdings" panose="05000000000000000000" pitchFamily="2" charset="2"/>
              <a:buChar char="Ø"/>
            </a:pPr>
            <a:r>
              <a:rPr lang="en-GB" dirty="0"/>
              <a:t>Cross-over with confidentiality and security clauses</a:t>
            </a:r>
          </a:p>
          <a:p>
            <a:pPr marL="742950" lvl="3" indent="-285750" fontAlgn="base">
              <a:spcAft>
                <a:spcPts val="600"/>
              </a:spcAft>
              <a:buClr>
                <a:srgbClr val="462F30"/>
              </a:buClr>
              <a:buSzPct val="110000"/>
              <a:buFont typeface="Wingdings" panose="05000000000000000000" pitchFamily="2" charset="2"/>
              <a:buChar char="Ø"/>
            </a:pPr>
            <a:r>
              <a:rPr lang="en-GB" dirty="0"/>
              <a:t>Deemed direct losses</a:t>
            </a:r>
          </a:p>
          <a:p>
            <a:pPr marL="285750" lvl="2" indent="-285750" fontAlgn="base">
              <a:spcBef>
                <a:spcPts val="0"/>
              </a:spcBef>
              <a:spcAft>
                <a:spcPts val="600"/>
              </a:spcAft>
              <a:buClr>
                <a:srgbClr val="462F30"/>
              </a:buClr>
              <a:buSzPct val="110000"/>
              <a:buFont typeface="Arial" pitchFamily="34" charset="0"/>
              <a:buChar char="•"/>
            </a:pPr>
            <a:endParaRPr lang="en-GB" dirty="0"/>
          </a:p>
          <a:p>
            <a:pPr marL="285750" lvl="2" indent="-285750" fontAlgn="base">
              <a:spcBef>
                <a:spcPts val="0"/>
              </a:spcBef>
              <a:spcAft>
                <a:spcPts val="600"/>
              </a:spcAft>
              <a:buClr>
                <a:srgbClr val="462F30"/>
              </a:buClr>
              <a:buSzPct val="110000"/>
              <a:buFont typeface="Arial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08746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656</Words>
  <Application>Microsoft Office PowerPoint</Application>
  <PresentationFormat>Grand écran</PresentationFormat>
  <Paragraphs>132</Paragraphs>
  <Slides>9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Gulim</vt:lpstr>
      <vt:lpstr>Arial</vt:lpstr>
      <vt:lpstr>Calibri</vt:lpstr>
      <vt:lpstr>Wingdings</vt:lpstr>
      <vt:lpstr>Thème Office</vt:lpstr>
      <vt:lpstr>Présentation PowerPoint</vt:lpstr>
      <vt:lpstr>E-commerce and Digital Transformation</vt:lpstr>
      <vt:lpstr>The E-commerce in the DSM – Recent Regulatory Developments</vt:lpstr>
      <vt:lpstr>The E-commerce in the DSM – Future regulatory changes</vt:lpstr>
      <vt:lpstr>Digital transformation of your E-commerce technology stack</vt:lpstr>
      <vt:lpstr>Digital transformation: Integration Risk</vt:lpstr>
      <vt:lpstr>Key Legal and Commercial Issues: Agile (customer’s view)</vt:lpstr>
      <vt:lpstr>Key Legal and Commercial Issues: When things go wrong</vt:lpstr>
      <vt:lpstr>Key Legal and Commercial Issues: GDPR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>lwa</cp:lastModifiedBy>
  <cp:revision>3</cp:revision>
  <dcterms:created xsi:type="dcterms:W3CDTF">2018-05-22T17:21:00Z</dcterms:created>
  <dcterms:modified xsi:type="dcterms:W3CDTF">2018-05-24T12:30:03Z</dcterms:modified>
</cp:coreProperties>
</file>